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Krabuler" panose="020B0604020202020204" charset="0"/>
      <p:regular r:id="rId9"/>
    </p:embeddedFont>
    <p:embeddedFont>
      <p:font typeface="Marykate" panose="020B0604020202020204" charset="0"/>
      <p:regular r:id="rId10"/>
    </p:embeddedFont>
    <p:embeddedFont>
      <p:font typeface="Pompiere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93A77D-021E-424B-AA26-22B65EF593EC}" v="10" dt="2024-05-08T14:58:46.4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93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svg"/><Relationship Id="rId2" Type="http://schemas.openxmlformats.org/officeDocument/2006/relationships/slideLayout" Target="../slideLayouts/slideLayout7.xml"/><Relationship Id="rId1" Type="http://schemas.openxmlformats.org/officeDocument/2006/relationships/video" Target="https://youtu.be/7aEKRviL1ac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10" Type="http://schemas.openxmlformats.org/officeDocument/2006/relationships/hyperlink" Target="https://www.youtube.com/watch?v=7aEKRviL1ac" TargetMode="External"/><Relationship Id="rId4" Type="http://schemas.openxmlformats.org/officeDocument/2006/relationships/image" Target="../media/image2.sv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28.sv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svg"/><Relationship Id="rId7" Type="http://schemas.openxmlformats.org/officeDocument/2006/relationships/image" Target="../media/image3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19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8.png"/><Relationship Id="rId17" Type="http://schemas.openxmlformats.org/officeDocument/2006/relationships/image" Target="../media/image42.svg"/><Relationship Id="rId2" Type="http://schemas.openxmlformats.org/officeDocument/2006/relationships/image" Target="../media/image1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38.svg"/><Relationship Id="rId5" Type="http://schemas.openxmlformats.org/officeDocument/2006/relationships/image" Target="../media/image4.svg"/><Relationship Id="rId15" Type="http://schemas.openxmlformats.org/officeDocument/2006/relationships/image" Target="../media/image40.svg"/><Relationship Id="rId10" Type="http://schemas.openxmlformats.org/officeDocument/2006/relationships/image" Target="../media/image37.png"/><Relationship Id="rId4" Type="http://schemas.openxmlformats.org/officeDocument/2006/relationships/image" Target="../media/image3.png"/><Relationship Id="rId9" Type="http://schemas.openxmlformats.org/officeDocument/2006/relationships/image" Target="../media/image36.svg"/><Relationship Id="rId1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>
            <a:off x="9223231" y="8895219"/>
            <a:ext cx="11552272" cy="1596314"/>
          </a:xfrm>
          <a:custGeom>
            <a:avLst/>
            <a:gdLst/>
            <a:ahLst/>
            <a:cxnLst/>
            <a:rect l="l" t="t" r="r" b="b"/>
            <a:pathLst>
              <a:path w="11552272" h="1596314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" name="Freeform 3"/>
          <p:cNvSpPr/>
          <p:nvPr/>
        </p:nvSpPr>
        <p:spPr>
          <a:xfrm flipH="1">
            <a:off x="-2649686" y="-149539"/>
            <a:ext cx="11546413" cy="1595504"/>
          </a:xfrm>
          <a:custGeom>
            <a:avLst/>
            <a:gdLst/>
            <a:ahLst/>
            <a:cxnLst/>
            <a:rect l="l" t="t" r="r" b="b"/>
            <a:pathLst>
              <a:path w="11546413" h="1595504">
                <a:moveTo>
                  <a:pt x="11546413" y="0"/>
                </a:moveTo>
                <a:lnTo>
                  <a:pt x="0" y="0"/>
                </a:lnTo>
                <a:lnTo>
                  <a:pt x="0" y="1595505"/>
                </a:lnTo>
                <a:lnTo>
                  <a:pt x="11546413" y="1595505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4" name="Freeform 4"/>
          <p:cNvSpPr/>
          <p:nvPr/>
        </p:nvSpPr>
        <p:spPr>
          <a:xfrm rot="-860641">
            <a:off x="3859065" y="984940"/>
            <a:ext cx="1737858" cy="1583030"/>
          </a:xfrm>
          <a:custGeom>
            <a:avLst/>
            <a:gdLst/>
            <a:ahLst/>
            <a:cxnLst/>
            <a:rect l="l" t="t" r="r" b="b"/>
            <a:pathLst>
              <a:path w="1737858" h="1583030">
                <a:moveTo>
                  <a:pt x="0" y="0"/>
                </a:moveTo>
                <a:lnTo>
                  <a:pt x="1737858" y="0"/>
                </a:lnTo>
                <a:lnTo>
                  <a:pt x="1737858" y="1583031"/>
                </a:lnTo>
                <a:lnTo>
                  <a:pt x="0" y="1583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5" name="TextBox 5"/>
          <p:cNvSpPr txBox="1"/>
          <p:nvPr/>
        </p:nvSpPr>
        <p:spPr>
          <a:xfrm>
            <a:off x="4153124" y="2255237"/>
            <a:ext cx="11068548" cy="4117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78"/>
              </a:lnSpc>
            </a:pPr>
            <a:r>
              <a:rPr lang="en-US" sz="16039" spc="352" dirty="0" err="1">
                <a:solidFill>
                  <a:srgbClr val="000000"/>
                </a:solidFill>
                <a:latin typeface="Pompiere"/>
              </a:rPr>
              <a:t>Espace</a:t>
            </a:r>
            <a:r>
              <a:rPr lang="en-US" sz="16039" spc="352" dirty="0">
                <a:solidFill>
                  <a:srgbClr val="000000"/>
                </a:solidFill>
                <a:latin typeface="Pompiere"/>
              </a:rPr>
              <a:t> public numérique </a:t>
            </a:r>
          </a:p>
        </p:txBody>
      </p:sp>
      <p:sp>
        <p:nvSpPr>
          <p:cNvPr id="6" name="Freeform 6"/>
          <p:cNvSpPr/>
          <p:nvPr/>
        </p:nvSpPr>
        <p:spPr>
          <a:xfrm rot="-1399026">
            <a:off x="15284165" y="2839405"/>
            <a:ext cx="1719464" cy="2465181"/>
          </a:xfrm>
          <a:custGeom>
            <a:avLst/>
            <a:gdLst/>
            <a:ahLst/>
            <a:cxnLst/>
            <a:rect l="l" t="t" r="r" b="b"/>
            <a:pathLst>
              <a:path w="1719464" h="2465181">
                <a:moveTo>
                  <a:pt x="0" y="0"/>
                </a:moveTo>
                <a:lnTo>
                  <a:pt x="1719464" y="0"/>
                </a:lnTo>
                <a:lnTo>
                  <a:pt x="1719464" y="2465180"/>
                </a:lnTo>
                <a:lnTo>
                  <a:pt x="0" y="24651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>
            <a:off x="1100934" y="4445386"/>
            <a:ext cx="4045174" cy="3302333"/>
          </a:xfrm>
          <a:custGeom>
            <a:avLst/>
            <a:gdLst/>
            <a:ahLst/>
            <a:cxnLst/>
            <a:rect l="l" t="t" r="r" b="b"/>
            <a:pathLst>
              <a:path w="4045174" h="3302333">
                <a:moveTo>
                  <a:pt x="0" y="0"/>
                </a:moveTo>
                <a:lnTo>
                  <a:pt x="4045174" y="0"/>
                </a:lnTo>
                <a:lnTo>
                  <a:pt x="4045174" y="3302333"/>
                </a:lnTo>
                <a:lnTo>
                  <a:pt x="0" y="33023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8" name="Freeform 8"/>
          <p:cNvSpPr/>
          <p:nvPr/>
        </p:nvSpPr>
        <p:spPr>
          <a:xfrm>
            <a:off x="2921730" y="9037482"/>
            <a:ext cx="1054315" cy="930763"/>
          </a:xfrm>
          <a:custGeom>
            <a:avLst/>
            <a:gdLst/>
            <a:ahLst/>
            <a:cxnLst/>
            <a:rect l="l" t="t" r="r" b="b"/>
            <a:pathLst>
              <a:path w="1054315" h="930763">
                <a:moveTo>
                  <a:pt x="0" y="0"/>
                </a:moveTo>
                <a:lnTo>
                  <a:pt x="1054316" y="0"/>
                </a:lnTo>
                <a:lnTo>
                  <a:pt x="1054316" y="930763"/>
                </a:lnTo>
                <a:lnTo>
                  <a:pt x="0" y="9307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9" name="Freeform 9"/>
          <p:cNvSpPr/>
          <p:nvPr/>
        </p:nvSpPr>
        <p:spPr>
          <a:xfrm>
            <a:off x="3976046" y="9157136"/>
            <a:ext cx="1503892" cy="811109"/>
          </a:xfrm>
          <a:custGeom>
            <a:avLst/>
            <a:gdLst/>
            <a:ahLst/>
            <a:cxnLst/>
            <a:rect l="l" t="t" r="r" b="b"/>
            <a:pathLst>
              <a:path w="1503892" h="811109">
                <a:moveTo>
                  <a:pt x="0" y="0"/>
                </a:moveTo>
                <a:lnTo>
                  <a:pt x="1503892" y="0"/>
                </a:lnTo>
                <a:lnTo>
                  <a:pt x="1503892" y="811109"/>
                </a:lnTo>
                <a:lnTo>
                  <a:pt x="0" y="81110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TextBox 10"/>
          <p:cNvSpPr txBox="1"/>
          <p:nvPr/>
        </p:nvSpPr>
        <p:spPr>
          <a:xfrm>
            <a:off x="6533545" y="7087110"/>
            <a:ext cx="11029225" cy="1549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68"/>
              </a:lnSpc>
            </a:pPr>
            <a:r>
              <a:rPr lang="en-US" sz="11685" spc="128" dirty="0">
                <a:solidFill>
                  <a:srgbClr val="000000"/>
                </a:solidFill>
                <a:latin typeface="Pompiere"/>
              </a:rPr>
              <a:t>DE FROIDCHAPELLE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0927" y="1016642"/>
            <a:ext cx="7699617" cy="1410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en-US" sz="8799" dirty="0" err="1">
                <a:solidFill>
                  <a:srgbClr val="000000"/>
                </a:solidFill>
                <a:latin typeface="Marykate"/>
              </a:rPr>
              <a:t>Création</a:t>
            </a:r>
            <a:r>
              <a:rPr lang="en-US" sz="8799" dirty="0">
                <a:solidFill>
                  <a:srgbClr val="000000"/>
                </a:solidFill>
                <a:latin typeface="Marykate"/>
              </a:rPr>
              <a:t> de </a:t>
            </a:r>
            <a:r>
              <a:rPr lang="en-US" sz="8799" dirty="0" err="1">
                <a:solidFill>
                  <a:srgbClr val="000000"/>
                </a:solidFill>
                <a:latin typeface="Marykate"/>
              </a:rPr>
              <a:t>l’EPN</a:t>
            </a:r>
            <a:r>
              <a:rPr lang="en-US" sz="8799" dirty="0">
                <a:solidFill>
                  <a:srgbClr val="000000"/>
                </a:solidFill>
                <a:latin typeface="Marykate"/>
              </a:rPr>
              <a:t>:</a:t>
            </a:r>
          </a:p>
        </p:txBody>
      </p:sp>
      <p:sp>
        <p:nvSpPr>
          <p:cNvPr id="3" name="Freeform 3"/>
          <p:cNvSpPr/>
          <p:nvPr/>
        </p:nvSpPr>
        <p:spPr>
          <a:xfrm>
            <a:off x="7051433" y="-68578"/>
            <a:ext cx="10083238" cy="1393320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4" name="Freeform 4"/>
          <p:cNvSpPr/>
          <p:nvPr/>
        </p:nvSpPr>
        <p:spPr>
          <a:xfrm rot="-10800000">
            <a:off x="-4098675" y="8905418"/>
            <a:ext cx="9279203" cy="2078243"/>
          </a:xfrm>
          <a:custGeom>
            <a:avLst/>
            <a:gdLst/>
            <a:ahLst/>
            <a:cxnLst/>
            <a:rect l="l" t="t" r="r" b="b"/>
            <a:pathLst>
              <a:path w="9279203" h="207824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5" name="TextBox 5"/>
          <p:cNvSpPr txBox="1"/>
          <p:nvPr/>
        </p:nvSpPr>
        <p:spPr>
          <a:xfrm>
            <a:off x="676881" y="2843740"/>
            <a:ext cx="16934237" cy="25827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34"/>
              </a:lnSpc>
            </a:pPr>
            <a:endParaRPr sz="1400" dirty="0"/>
          </a:p>
          <a:p>
            <a:pPr algn="ctr">
              <a:lnSpc>
                <a:spcPts val="5234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Krabuler"/>
              </a:rPr>
              <a:t> Dans le cadre de la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stratégie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numérique </a:t>
            </a:r>
            <a:r>
              <a:rPr lang="en-US" sz="3200" dirty="0">
                <a:solidFill>
                  <a:srgbClr val="A3087B"/>
                </a:solidFill>
                <a:latin typeface="Krabuler"/>
              </a:rPr>
              <a:t>Digital Wallonia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, et plus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spécifiquement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du plan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d'inclusion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numérique, un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appel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à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projets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a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été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lancé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dans le but de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créer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de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nouvelles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structures de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proximité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(des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espaces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publics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numériques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 : EPN), avec, à la </a:t>
            </a:r>
            <a:r>
              <a:rPr lang="en-US" sz="3200" dirty="0" err="1">
                <a:solidFill>
                  <a:srgbClr val="000000"/>
                </a:solidFill>
                <a:latin typeface="Krabuler"/>
              </a:rPr>
              <a:t>clé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, un budget de </a:t>
            </a:r>
            <a:r>
              <a:rPr lang="en-US" sz="3200" dirty="0">
                <a:solidFill>
                  <a:srgbClr val="A3087B"/>
                </a:solidFill>
                <a:latin typeface="Krabuler"/>
              </a:rPr>
              <a:t>30.000 euros par </a:t>
            </a:r>
            <a:r>
              <a:rPr lang="en-US" sz="3200" dirty="0" err="1">
                <a:solidFill>
                  <a:srgbClr val="A3087B"/>
                </a:solidFill>
                <a:latin typeface="Krabuler"/>
              </a:rPr>
              <a:t>création</a:t>
            </a:r>
            <a:r>
              <a:rPr lang="en-US" sz="3200" dirty="0">
                <a:solidFill>
                  <a:srgbClr val="000000"/>
                </a:solidFill>
                <a:latin typeface="Krabuler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14249400" y="6039917"/>
            <a:ext cx="2305972" cy="2305972"/>
          </a:xfrm>
          <a:custGeom>
            <a:avLst/>
            <a:gdLst/>
            <a:ahLst/>
            <a:cxnLst/>
            <a:rect l="l" t="t" r="r" b="b"/>
            <a:pathLst>
              <a:path w="2305972" h="2305972">
                <a:moveTo>
                  <a:pt x="0" y="0"/>
                </a:moveTo>
                <a:lnTo>
                  <a:pt x="2305972" y="0"/>
                </a:lnTo>
                <a:lnTo>
                  <a:pt x="2305972" y="2305972"/>
                </a:lnTo>
                <a:lnTo>
                  <a:pt x="0" y="23059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Freeform 7"/>
          <p:cNvSpPr/>
          <p:nvPr/>
        </p:nvSpPr>
        <p:spPr>
          <a:xfrm>
            <a:off x="8382000" y="7629520"/>
            <a:ext cx="1734147" cy="1280116"/>
          </a:xfrm>
          <a:custGeom>
            <a:avLst/>
            <a:gdLst/>
            <a:ahLst/>
            <a:cxnLst/>
            <a:rect l="l" t="t" r="r" b="b"/>
            <a:pathLst>
              <a:path w="1734147" h="1280116">
                <a:moveTo>
                  <a:pt x="0" y="0"/>
                </a:moveTo>
                <a:lnTo>
                  <a:pt x="1734147" y="0"/>
                </a:lnTo>
                <a:lnTo>
                  <a:pt x="1734147" y="1280117"/>
                </a:lnTo>
                <a:lnTo>
                  <a:pt x="0" y="12801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8" name="TextBox 8"/>
          <p:cNvSpPr txBox="1"/>
          <p:nvPr/>
        </p:nvSpPr>
        <p:spPr>
          <a:xfrm>
            <a:off x="540926" y="6945496"/>
            <a:ext cx="12496800" cy="1432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  <a:spcBef>
                <a:spcPct val="0"/>
              </a:spcBef>
            </a:pPr>
            <a:r>
              <a:rPr lang="en-US" sz="4178" dirty="0">
                <a:solidFill>
                  <a:srgbClr val="000000"/>
                </a:solidFill>
                <a:latin typeface="Marykate"/>
              </a:rPr>
              <a:t>La commune de Froidchapelle y a </a:t>
            </a:r>
            <a:r>
              <a:rPr lang="en-US" sz="4178" dirty="0" err="1">
                <a:solidFill>
                  <a:srgbClr val="000000"/>
                </a:solidFill>
                <a:latin typeface="Marykate"/>
              </a:rPr>
              <a:t>participé</a:t>
            </a:r>
            <a:r>
              <a:rPr lang="en-US" sz="4178" dirty="0">
                <a:solidFill>
                  <a:srgbClr val="000000"/>
                </a:solidFill>
                <a:latin typeface="Marykate"/>
              </a:rPr>
              <a:t> et a </a:t>
            </a:r>
            <a:r>
              <a:rPr lang="en-US" sz="4178" dirty="0" err="1">
                <a:solidFill>
                  <a:srgbClr val="000000"/>
                </a:solidFill>
                <a:latin typeface="Marykate"/>
              </a:rPr>
              <a:t>été</a:t>
            </a:r>
            <a:r>
              <a:rPr lang="en-US" sz="4178" dirty="0">
                <a:solidFill>
                  <a:srgbClr val="000000"/>
                </a:solidFill>
                <a:latin typeface="Marykate"/>
              </a:rPr>
              <a:t> reprise </a:t>
            </a:r>
            <a:r>
              <a:rPr lang="en-US" sz="4178" dirty="0" err="1">
                <a:solidFill>
                  <a:srgbClr val="000000"/>
                </a:solidFill>
                <a:latin typeface="Marykate"/>
              </a:rPr>
              <a:t>parmi</a:t>
            </a:r>
            <a:r>
              <a:rPr lang="en-US" sz="4178" dirty="0">
                <a:solidFill>
                  <a:srgbClr val="000000"/>
                </a:solidFill>
                <a:latin typeface="Marykate"/>
              </a:rPr>
              <a:t> plus de 60 </a:t>
            </a:r>
            <a:r>
              <a:rPr lang="en-US" sz="4178" dirty="0" err="1">
                <a:solidFill>
                  <a:srgbClr val="000000"/>
                </a:solidFill>
                <a:latin typeface="Marykate"/>
              </a:rPr>
              <a:t>candidats</a:t>
            </a:r>
            <a:r>
              <a:rPr lang="en-US" sz="4178" dirty="0">
                <a:solidFill>
                  <a:srgbClr val="000000"/>
                </a:solidFill>
                <a:latin typeface="Marykate"/>
              </a:rPr>
              <a:t> ! 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4146330" y="-145721"/>
            <a:ext cx="13290330" cy="1836482"/>
          </a:xfrm>
          <a:custGeom>
            <a:avLst/>
            <a:gdLst/>
            <a:ahLst/>
            <a:cxnLst/>
            <a:rect l="l" t="t" r="r" b="b"/>
            <a:pathLst>
              <a:path w="13290330" h="1836482">
                <a:moveTo>
                  <a:pt x="13290330" y="0"/>
                </a:moveTo>
                <a:lnTo>
                  <a:pt x="0" y="0"/>
                </a:lnTo>
                <a:lnTo>
                  <a:pt x="0" y="1836482"/>
                </a:lnTo>
                <a:lnTo>
                  <a:pt x="13290330" y="1836482"/>
                </a:lnTo>
                <a:lnTo>
                  <a:pt x="1329033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" name="Freeform 3"/>
          <p:cNvSpPr/>
          <p:nvPr/>
        </p:nvSpPr>
        <p:spPr>
          <a:xfrm rot="-10800000" flipH="1">
            <a:off x="8209465" y="8823812"/>
            <a:ext cx="13290330" cy="1836482"/>
          </a:xfrm>
          <a:custGeom>
            <a:avLst/>
            <a:gdLst/>
            <a:ahLst/>
            <a:cxnLst/>
            <a:rect l="l" t="t" r="r" b="b"/>
            <a:pathLst>
              <a:path w="13290330" h="1836482">
                <a:moveTo>
                  <a:pt x="13290331" y="0"/>
                </a:moveTo>
                <a:lnTo>
                  <a:pt x="0" y="0"/>
                </a:lnTo>
                <a:lnTo>
                  <a:pt x="0" y="1836482"/>
                </a:lnTo>
                <a:lnTo>
                  <a:pt x="13290331" y="1836482"/>
                </a:lnTo>
                <a:lnTo>
                  <a:pt x="1329033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4" name="Group 4"/>
          <p:cNvGrpSpPr/>
          <p:nvPr/>
        </p:nvGrpSpPr>
        <p:grpSpPr>
          <a:xfrm>
            <a:off x="2458812" y="1063726"/>
            <a:ext cx="11178862" cy="7847344"/>
            <a:chOff x="0" y="0"/>
            <a:chExt cx="15228478" cy="10690097"/>
          </a:xfrm>
        </p:grpSpPr>
        <p:sp>
          <p:nvSpPr>
            <p:cNvPr id="5" name="Freeform 5"/>
            <p:cNvSpPr/>
            <p:nvPr/>
          </p:nvSpPr>
          <p:spPr>
            <a:xfrm>
              <a:off x="31750" y="31750"/>
              <a:ext cx="15164978" cy="10626596"/>
            </a:xfrm>
            <a:custGeom>
              <a:avLst/>
              <a:gdLst/>
              <a:ahLst/>
              <a:cxnLst/>
              <a:rect l="l" t="t" r="r" b="b"/>
              <a:pathLst>
                <a:path w="15164978" h="10626596">
                  <a:moveTo>
                    <a:pt x="15072269" y="10626596"/>
                  </a:moveTo>
                  <a:lnTo>
                    <a:pt x="92710" y="10626596"/>
                  </a:lnTo>
                  <a:cubicBezTo>
                    <a:pt x="41910" y="10626596"/>
                    <a:pt x="0" y="10584686"/>
                    <a:pt x="0" y="105338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5070998" y="0"/>
                  </a:lnTo>
                  <a:cubicBezTo>
                    <a:pt x="15121798" y="0"/>
                    <a:pt x="15163709" y="41910"/>
                    <a:pt x="15163709" y="92710"/>
                  </a:cubicBezTo>
                  <a:lnTo>
                    <a:pt x="15163709" y="10532617"/>
                  </a:lnTo>
                  <a:cubicBezTo>
                    <a:pt x="15164978" y="10584686"/>
                    <a:pt x="15123069" y="10626596"/>
                    <a:pt x="15072269" y="10626596"/>
                  </a:cubicBezTo>
                  <a:close/>
                </a:path>
              </a:pathLst>
            </a:custGeom>
            <a:solidFill>
              <a:srgbClr val="FFFEF7"/>
            </a:solidFill>
          </p:spPr>
          <p:txBody>
            <a:bodyPr/>
            <a:lstStyle/>
            <a:p>
              <a:endParaRPr lang="fr-BE" dirty="0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15228478" cy="10690096"/>
            </a:xfrm>
            <a:custGeom>
              <a:avLst/>
              <a:gdLst/>
              <a:ahLst/>
              <a:cxnLst/>
              <a:rect l="l" t="t" r="r" b="b"/>
              <a:pathLst>
                <a:path w="15228478" h="10690096">
                  <a:moveTo>
                    <a:pt x="15104019" y="59690"/>
                  </a:moveTo>
                  <a:cubicBezTo>
                    <a:pt x="15139578" y="59690"/>
                    <a:pt x="15168789" y="88900"/>
                    <a:pt x="15168789" y="124460"/>
                  </a:cubicBezTo>
                  <a:lnTo>
                    <a:pt x="15168789" y="10565636"/>
                  </a:lnTo>
                  <a:cubicBezTo>
                    <a:pt x="15168789" y="10601196"/>
                    <a:pt x="15139578" y="10630406"/>
                    <a:pt x="15104019" y="10630406"/>
                  </a:cubicBezTo>
                  <a:lnTo>
                    <a:pt x="124460" y="10630406"/>
                  </a:lnTo>
                  <a:cubicBezTo>
                    <a:pt x="88900" y="10630406"/>
                    <a:pt x="59690" y="10601196"/>
                    <a:pt x="59690" y="105656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5104019" y="59690"/>
                  </a:lnTo>
                  <a:moveTo>
                    <a:pt x="1510401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65636"/>
                  </a:lnTo>
                  <a:cubicBezTo>
                    <a:pt x="0" y="10634217"/>
                    <a:pt x="55880" y="10690096"/>
                    <a:pt x="124460" y="10690096"/>
                  </a:cubicBezTo>
                  <a:lnTo>
                    <a:pt x="15104019" y="10690096"/>
                  </a:lnTo>
                  <a:cubicBezTo>
                    <a:pt x="15172598" y="10690096"/>
                    <a:pt x="15228478" y="10634217"/>
                    <a:pt x="15228478" y="10565636"/>
                  </a:cubicBezTo>
                  <a:lnTo>
                    <a:pt x="15228478" y="124460"/>
                  </a:lnTo>
                  <a:cubicBezTo>
                    <a:pt x="15228478" y="55880"/>
                    <a:pt x="15172598" y="0"/>
                    <a:pt x="15104019" y="0"/>
                  </a:cubicBezTo>
                  <a:close/>
                </a:path>
              </a:pathLst>
            </a:custGeom>
            <a:solidFill>
              <a:srgbClr val="191919"/>
            </a:solid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7" name="AutoShape 7"/>
          <p:cNvSpPr/>
          <p:nvPr/>
        </p:nvSpPr>
        <p:spPr>
          <a:xfrm>
            <a:off x="2482119" y="2325960"/>
            <a:ext cx="1117886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BE"/>
          </a:p>
        </p:txBody>
      </p:sp>
      <p:pic>
        <p:nvPicPr>
          <p:cNvPr id="8" name="Picture 8"/>
          <p:cNvPicPr>
            <a:picLocks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585150" y="2418426"/>
            <a:ext cx="10972800" cy="6172199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 rot="1474072">
            <a:off x="2522392" y="8326636"/>
            <a:ext cx="768362" cy="994351"/>
          </a:xfrm>
          <a:custGeom>
            <a:avLst/>
            <a:gdLst/>
            <a:ahLst/>
            <a:cxnLst/>
            <a:rect l="l" t="t" r="r" b="b"/>
            <a:pathLst>
              <a:path w="768362" h="994351">
                <a:moveTo>
                  <a:pt x="0" y="0"/>
                </a:moveTo>
                <a:lnTo>
                  <a:pt x="768361" y="0"/>
                </a:lnTo>
                <a:lnTo>
                  <a:pt x="768361" y="994351"/>
                </a:lnTo>
                <a:lnTo>
                  <a:pt x="0" y="9943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 dirty="0"/>
          </a:p>
        </p:txBody>
      </p:sp>
      <p:sp>
        <p:nvSpPr>
          <p:cNvPr id="10" name="TextBox 10"/>
          <p:cNvSpPr txBox="1"/>
          <p:nvPr/>
        </p:nvSpPr>
        <p:spPr>
          <a:xfrm>
            <a:off x="6019800" y="1323562"/>
            <a:ext cx="4114800" cy="676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79"/>
              </a:lnSpc>
              <a:spcBef>
                <a:spcPct val="0"/>
              </a:spcBef>
            </a:pPr>
            <a:r>
              <a:rPr lang="en-US" sz="4199" dirty="0">
                <a:solidFill>
                  <a:srgbClr val="000000"/>
                </a:solidFill>
                <a:latin typeface="Marykate"/>
              </a:rPr>
              <a:t>QU’EST CE QU’UN EPN ? 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5BB31BD-6D6D-D9AE-80CA-EF5ED78D3CD4}"/>
              </a:ext>
            </a:extLst>
          </p:cNvPr>
          <p:cNvSpPr txBox="1"/>
          <p:nvPr/>
        </p:nvSpPr>
        <p:spPr>
          <a:xfrm rot="608486">
            <a:off x="14293116" y="3619500"/>
            <a:ext cx="302553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solidFill>
                  <a:srgbClr val="000000"/>
                </a:solidFill>
                <a:latin typeface="Marykate"/>
              </a:rPr>
              <a:t>Cliquez</a:t>
            </a:r>
            <a:r>
              <a:rPr lang="en-US" sz="4400" dirty="0">
                <a:solidFill>
                  <a:srgbClr val="000000"/>
                </a:solidFill>
                <a:latin typeface="Marykate"/>
              </a:rPr>
              <a:t> sur la </a:t>
            </a:r>
            <a:r>
              <a:rPr lang="en-US" sz="4400" dirty="0" err="1">
                <a:solidFill>
                  <a:srgbClr val="000000"/>
                </a:solidFill>
                <a:latin typeface="Marykate"/>
              </a:rPr>
              <a:t>vidéo</a:t>
            </a:r>
            <a:r>
              <a:rPr lang="en-US" sz="4400" dirty="0">
                <a:solidFill>
                  <a:srgbClr val="000000"/>
                </a:solidFill>
                <a:latin typeface="Marykate"/>
              </a:rPr>
              <a:t> !</a:t>
            </a:r>
            <a:endParaRPr lang="fr-BE" sz="4400" dirty="0"/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44FB752F-0858-2A11-4A9A-0BF6A6EF888A}"/>
              </a:ext>
            </a:extLst>
          </p:cNvPr>
          <p:cNvSpPr/>
          <p:nvPr/>
        </p:nvSpPr>
        <p:spPr>
          <a:xfrm rot="20220050" flipH="1">
            <a:off x="13789381" y="5328799"/>
            <a:ext cx="1870111" cy="602396"/>
          </a:xfrm>
          <a:custGeom>
            <a:avLst/>
            <a:gdLst/>
            <a:ahLst/>
            <a:cxnLst/>
            <a:rect l="l" t="t" r="r" b="b"/>
            <a:pathLst>
              <a:path w="2027836" h="572864">
                <a:moveTo>
                  <a:pt x="2027835" y="0"/>
                </a:moveTo>
                <a:lnTo>
                  <a:pt x="0" y="0"/>
                </a:lnTo>
                <a:lnTo>
                  <a:pt x="0" y="572864"/>
                </a:lnTo>
                <a:lnTo>
                  <a:pt x="2027835" y="572864"/>
                </a:lnTo>
                <a:lnTo>
                  <a:pt x="202783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DA4A3F4-4914-A73A-D996-7424164A82A7}"/>
              </a:ext>
            </a:extLst>
          </p:cNvPr>
          <p:cNvSpPr txBox="1"/>
          <p:nvPr/>
        </p:nvSpPr>
        <p:spPr>
          <a:xfrm>
            <a:off x="-692105" y="8931684"/>
            <a:ext cx="131016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Marykate"/>
                <a:hlinkClick r:id="rId10"/>
              </a:rPr>
              <a:t>https://www.youtube.com/watch?v=7aEKRviL1ac</a:t>
            </a:r>
            <a:endParaRPr lang="fr-BE" sz="2000" dirty="0">
              <a:solidFill>
                <a:srgbClr val="000000"/>
              </a:solidFill>
              <a:latin typeface="Marykate"/>
            </a:endParaRPr>
          </a:p>
          <a:p>
            <a:pPr algn="ctr"/>
            <a:endParaRPr lang="en-US" sz="2000" dirty="0">
              <a:solidFill>
                <a:srgbClr val="000000"/>
              </a:solidFill>
              <a:latin typeface="Marykate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D531560-8F87-CD51-8B96-42B4D962D067}"/>
              </a:ext>
            </a:extLst>
          </p:cNvPr>
          <p:cNvSpPr txBox="1"/>
          <p:nvPr/>
        </p:nvSpPr>
        <p:spPr>
          <a:xfrm>
            <a:off x="5539945" y="8925143"/>
            <a:ext cx="103975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Marykate"/>
              </a:rPr>
              <a:t>Si </a:t>
            </a:r>
            <a:r>
              <a:rPr lang="en-US" sz="2400" dirty="0" err="1">
                <a:solidFill>
                  <a:srgbClr val="000000"/>
                </a:solidFill>
                <a:latin typeface="Marykate"/>
              </a:rPr>
              <a:t>ça</a:t>
            </a:r>
            <a:r>
              <a:rPr lang="en-US" sz="2400" dirty="0">
                <a:solidFill>
                  <a:srgbClr val="000000"/>
                </a:solidFill>
                <a:latin typeface="Marykate"/>
              </a:rPr>
              <a:t> ne </a:t>
            </a:r>
            <a:r>
              <a:rPr lang="en-US" sz="2400" dirty="0" err="1">
                <a:solidFill>
                  <a:srgbClr val="000000"/>
                </a:solidFill>
                <a:latin typeface="Marykate"/>
              </a:rPr>
              <a:t>fonctionne</a:t>
            </a:r>
            <a:r>
              <a:rPr lang="en-US" sz="2400" dirty="0">
                <a:solidFill>
                  <a:srgbClr val="000000"/>
                </a:solidFill>
                <a:latin typeface="Marykate"/>
              </a:rPr>
              <a:t> pas, </a:t>
            </a:r>
            <a:r>
              <a:rPr lang="en-US" sz="2400" dirty="0" err="1">
                <a:solidFill>
                  <a:srgbClr val="000000"/>
                </a:solidFill>
                <a:latin typeface="Marykate"/>
              </a:rPr>
              <a:t>cliquez</a:t>
            </a:r>
            <a:r>
              <a:rPr lang="en-US" sz="2400" dirty="0">
                <a:solidFill>
                  <a:srgbClr val="000000"/>
                </a:solidFill>
                <a:latin typeface="Marykate"/>
              </a:rPr>
              <a:t> sur </a:t>
            </a:r>
            <a:r>
              <a:rPr lang="en-US" sz="2400" dirty="0" err="1">
                <a:solidFill>
                  <a:srgbClr val="000000"/>
                </a:solidFill>
                <a:latin typeface="Marykate"/>
              </a:rPr>
              <a:t>ce</a:t>
            </a:r>
            <a:r>
              <a:rPr lang="en-US" sz="2400" dirty="0">
                <a:solidFill>
                  <a:srgbClr val="000000"/>
                </a:solidFill>
                <a:latin typeface="Marykate"/>
              </a:rPr>
              <a:t> lien </a:t>
            </a:r>
            <a:endParaRPr lang="fr-BE" sz="2400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3AB2B0C-BA79-4552-D614-24FA4833F3E2}"/>
              </a:ext>
            </a:extLst>
          </p:cNvPr>
          <p:cNvCxnSpPr>
            <a:cxnSpLocks/>
          </p:cNvCxnSpPr>
          <p:nvPr/>
        </p:nvCxnSpPr>
        <p:spPr>
          <a:xfrm flipH="1">
            <a:off x="8071550" y="9144254"/>
            <a:ext cx="401135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22617">
            <a:off x="8504696" y="2514371"/>
            <a:ext cx="1437070" cy="1309040"/>
          </a:xfrm>
          <a:custGeom>
            <a:avLst/>
            <a:gdLst/>
            <a:ahLst/>
            <a:cxnLst/>
            <a:rect l="l" t="t" r="r" b="b"/>
            <a:pathLst>
              <a:path w="1437070" h="1309040">
                <a:moveTo>
                  <a:pt x="0" y="0"/>
                </a:moveTo>
                <a:lnTo>
                  <a:pt x="1437070" y="0"/>
                </a:lnTo>
                <a:lnTo>
                  <a:pt x="1437070" y="1309041"/>
                </a:lnTo>
                <a:lnTo>
                  <a:pt x="0" y="13090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" name="TextBox 3"/>
          <p:cNvSpPr txBox="1"/>
          <p:nvPr/>
        </p:nvSpPr>
        <p:spPr>
          <a:xfrm>
            <a:off x="6622890" y="4370787"/>
            <a:ext cx="5350625" cy="183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9"/>
              </a:lnSpc>
            </a:pPr>
            <a:r>
              <a:rPr lang="en-US" sz="7120" spc="156" dirty="0">
                <a:solidFill>
                  <a:srgbClr val="000000"/>
                </a:solidFill>
                <a:latin typeface="Marykate"/>
              </a:rPr>
              <a:t>L’EPN de Froidchapelle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964208" y="1028700"/>
            <a:ext cx="4432904" cy="1662720"/>
            <a:chOff x="0" y="0"/>
            <a:chExt cx="1276492" cy="4787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76492" cy="478794"/>
            </a:xfrm>
            <a:custGeom>
              <a:avLst/>
              <a:gdLst/>
              <a:ahLst/>
              <a:cxnLst/>
              <a:rect l="l" t="t" r="r" b="b"/>
              <a:pathLst>
                <a:path w="1276492" h="478794">
                  <a:moveTo>
                    <a:pt x="62873" y="0"/>
                  </a:moveTo>
                  <a:lnTo>
                    <a:pt x="1213620" y="0"/>
                  </a:lnTo>
                  <a:cubicBezTo>
                    <a:pt x="1230294" y="0"/>
                    <a:pt x="1246286" y="6624"/>
                    <a:pt x="1258077" y="18415"/>
                  </a:cubicBezTo>
                  <a:cubicBezTo>
                    <a:pt x="1269868" y="30206"/>
                    <a:pt x="1276492" y="46198"/>
                    <a:pt x="1276492" y="62873"/>
                  </a:cubicBezTo>
                  <a:lnTo>
                    <a:pt x="1276492" y="415922"/>
                  </a:lnTo>
                  <a:cubicBezTo>
                    <a:pt x="1276492" y="432597"/>
                    <a:pt x="1269868" y="448588"/>
                    <a:pt x="1258077" y="460379"/>
                  </a:cubicBezTo>
                  <a:cubicBezTo>
                    <a:pt x="1246286" y="472170"/>
                    <a:pt x="1230294" y="478794"/>
                    <a:pt x="1213620" y="478794"/>
                  </a:cubicBezTo>
                  <a:lnTo>
                    <a:pt x="62873" y="478794"/>
                  </a:lnTo>
                  <a:cubicBezTo>
                    <a:pt x="46198" y="478794"/>
                    <a:pt x="30206" y="472170"/>
                    <a:pt x="18415" y="460379"/>
                  </a:cubicBezTo>
                  <a:cubicBezTo>
                    <a:pt x="6624" y="448588"/>
                    <a:pt x="0" y="432597"/>
                    <a:pt x="0" y="415922"/>
                  </a:cubicBezTo>
                  <a:lnTo>
                    <a:pt x="0" y="62873"/>
                  </a:lnTo>
                  <a:cubicBezTo>
                    <a:pt x="0" y="46198"/>
                    <a:pt x="6624" y="30206"/>
                    <a:pt x="18415" y="18415"/>
                  </a:cubicBezTo>
                  <a:cubicBezTo>
                    <a:pt x="30206" y="6624"/>
                    <a:pt x="46198" y="0"/>
                    <a:pt x="62873" y="0"/>
                  </a:cubicBezTo>
                  <a:close/>
                </a:path>
              </a:pathLst>
            </a:custGeom>
            <a:solidFill>
              <a:srgbClr val="C2EBE3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1276492" cy="45021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94598" y="3468306"/>
            <a:ext cx="4374602" cy="1859878"/>
            <a:chOff x="0" y="0"/>
            <a:chExt cx="1259704" cy="5355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59704" cy="535568"/>
            </a:xfrm>
            <a:custGeom>
              <a:avLst/>
              <a:gdLst/>
              <a:ahLst/>
              <a:cxnLst/>
              <a:rect l="l" t="t" r="r" b="b"/>
              <a:pathLst>
                <a:path w="1259704" h="535568">
                  <a:moveTo>
                    <a:pt x="63711" y="0"/>
                  </a:moveTo>
                  <a:lnTo>
                    <a:pt x="1195993" y="0"/>
                  </a:lnTo>
                  <a:cubicBezTo>
                    <a:pt x="1212890" y="0"/>
                    <a:pt x="1229095" y="6712"/>
                    <a:pt x="1241044" y="18660"/>
                  </a:cubicBezTo>
                  <a:cubicBezTo>
                    <a:pt x="1252992" y="30609"/>
                    <a:pt x="1259704" y="46814"/>
                    <a:pt x="1259704" y="63711"/>
                  </a:cubicBezTo>
                  <a:lnTo>
                    <a:pt x="1259704" y="471857"/>
                  </a:lnTo>
                  <a:cubicBezTo>
                    <a:pt x="1259704" y="507044"/>
                    <a:pt x="1231180" y="535568"/>
                    <a:pt x="1195993" y="535568"/>
                  </a:cubicBezTo>
                  <a:lnTo>
                    <a:pt x="63711" y="535568"/>
                  </a:lnTo>
                  <a:cubicBezTo>
                    <a:pt x="46814" y="535568"/>
                    <a:pt x="30609" y="528855"/>
                    <a:pt x="18660" y="516907"/>
                  </a:cubicBezTo>
                  <a:cubicBezTo>
                    <a:pt x="6712" y="504959"/>
                    <a:pt x="0" y="488754"/>
                    <a:pt x="0" y="471857"/>
                  </a:cubicBezTo>
                  <a:lnTo>
                    <a:pt x="0" y="63711"/>
                  </a:lnTo>
                  <a:cubicBezTo>
                    <a:pt x="0" y="46814"/>
                    <a:pt x="6712" y="30609"/>
                    <a:pt x="18660" y="18660"/>
                  </a:cubicBezTo>
                  <a:cubicBezTo>
                    <a:pt x="30609" y="6712"/>
                    <a:pt x="46814" y="0"/>
                    <a:pt x="63711" y="0"/>
                  </a:cubicBezTo>
                  <a:close/>
                </a:path>
              </a:pathLst>
            </a:custGeom>
            <a:solidFill>
              <a:srgbClr val="FBC046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1259704" cy="50699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47406" y="6780690"/>
            <a:ext cx="4271221" cy="1381337"/>
            <a:chOff x="0" y="0"/>
            <a:chExt cx="1229934" cy="39776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29934" cy="397768"/>
            </a:xfrm>
            <a:custGeom>
              <a:avLst/>
              <a:gdLst/>
              <a:ahLst/>
              <a:cxnLst/>
              <a:rect l="l" t="t" r="r" b="b"/>
              <a:pathLst>
                <a:path w="1229934" h="397768">
                  <a:moveTo>
                    <a:pt x="65253" y="0"/>
                  </a:moveTo>
                  <a:lnTo>
                    <a:pt x="1164682" y="0"/>
                  </a:lnTo>
                  <a:cubicBezTo>
                    <a:pt x="1200720" y="0"/>
                    <a:pt x="1229934" y="29215"/>
                    <a:pt x="1229934" y="65253"/>
                  </a:cubicBezTo>
                  <a:lnTo>
                    <a:pt x="1229934" y="332515"/>
                  </a:lnTo>
                  <a:cubicBezTo>
                    <a:pt x="1229934" y="349821"/>
                    <a:pt x="1223059" y="366418"/>
                    <a:pt x="1210822" y="378656"/>
                  </a:cubicBezTo>
                  <a:cubicBezTo>
                    <a:pt x="1198585" y="390893"/>
                    <a:pt x="1181988" y="397768"/>
                    <a:pt x="1164682" y="397768"/>
                  </a:cubicBezTo>
                  <a:lnTo>
                    <a:pt x="65253" y="397768"/>
                  </a:lnTo>
                  <a:cubicBezTo>
                    <a:pt x="47947" y="397768"/>
                    <a:pt x="31349" y="390893"/>
                    <a:pt x="19112" y="378656"/>
                  </a:cubicBezTo>
                  <a:cubicBezTo>
                    <a:pt x="6875" y="366418"/>
                    <a:pt x="0" y="349821"/>
                    <a:pt x="0" y="332515"/>
                  </a:cubicBezTo>
                  <a:lnTo>
                    <a:pt x="0" y="65253"/>
                  </a:lnTo>
                  <a:cubicBezTo>
                    <a:pt x="0" y="47947"/>
                    <a:pt x="6875" y="31349"/>
                    <a:pt x="19112" y="19112"/>
                  </a:cubicBezTo>
                  <a:cubicBezTo>
                    <a:pt x="31349" y="6875"/>
                    <a:pt x="47947" y="0"/>
                    <a:pt x="65253" y="0"/>
                  </a:cubicBezTo>
                  <a:close/>
                </a:path>
              </a:pathLst>
            </a:custGeom>
            <a:solidFill>
              <a:srgbClr val="E6BFE1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1229934" cy="36919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635369" y="1295250"/>
            <a:ext cx="4259996" cy="1736253"/>
            <a:chOff x="0" y="0"/>
            <a:chExt cx="1226702" cy="49996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26702" cy="499969"/>
            </a:xfrm>
            <a:custGeom>
              <a:avLst/>
              <a:gdLst/>
              <a:ahLst/>
              <a:cxnLst/>
              <a:rect l="l" t="t" r="r" b="b"/>
              <a:pathLst>
                <a:path w="1226702" h="499969">
                  <a:moveTo>
                    <a:pt x="65425" y="0"/>
                  </a:moveTo>
                  <a:lnTo>
                    <a:pt x="1161277" y="0"/>
                  </a:lnTo>
                  <a:cubicBezTo>
                    <a:pt x="1178629" y="0"/>
                    <a:pt x="1195270" y="6893"/>
                    <a:pt x="1207539" y="19162"/>
                  </a:cubicBezTo>
                  <a:cubicBezTo>
                    <a:pt x="1219809" y="31432"/>
                    <a:pt x="1226702" y="48073"/>
                    <a:pt x="1226702" y="65425"/>
                  </a:cubicBezTo>
                  <a:lnTo>
                    <a:pt x="1226702" y="434544"/>
                  </a:lnTo>
                  <a:cubicBezTo>
                    <a:pt x="1226702" y="451896"/>
                    <a:pt x="1219809" y="468537"/>
                    <a:pt x="1207539" y="480806"/>
                  </a:cubicBezTo>
                  <a:cubicBezTo>
                    <a:pt x="1195270" y="493076"/>
                    <a:pt x="1178629" y="499969"/>
                    <a:pt x="1161277" y="499969"/>
                  </a:cubicBezTo>
                  <a:lnTo>
                    <a:pt x="65425" y="499969"/>
                  </a:lnTo>
                  <a:cubicBezTo>
                    <a:pt x="48073" y="499969"/>
                    <a:pt x="31432" y="493076"/>
                    <a:pt x="19162" y="480806"/>
                  </a:cubicBezTo>
                  <a:cubicBezTo>
                    <a:pt x="6893" y="468537"/>
                    <a:pt x="0" y="451896"/>
                    <a:pt x="0" y="434544"/>
                  </a:cubicBezTo>
                  <a:lnTo>
                    <a:pt x="0" y="65425"/>
                  </a:lnTo>
                  <a:cubicBezTo>
                    <a:pt x="0" y="48073"/>
                    <a:pt x="6893" y="31432"/>
                    <a:pt x="19162" y="19162"/>
                  </a:cubicBezTo>
                  <a:cubicBezTo>
                    <a:pt x="31432" y="6893"/>
                    <a:pt x="48073" y="0"/>
                    <a:pt x="65425" y="0"/>
                  </a:cubicBezTo>
                  <a:close/>
                </a:path>
              </a:pathLst>
            </a:custGeom>
            <a:solidFill>
              <a:srgbClr val="E6BFE1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28575"/>
              <a:ext cx="1226702" cy="47139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274589" y="3563875"/>
            <a:ext cx="4614797" cy="1846175"/>
            <a:chOff x="0" y="0"/>
            <a:chExt cx="1328870" cy="53162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28870" cy="531622"/>
            </a:xfrm>
            <a:custGeom>
              <a:avLst/>
              <a:gdLst/>
              <a:ahLst/>
              <a:cxnLst/>
              <a:rect l="l" t="t" r="r" b="b"/>
              <a:pathLst>
                <a:path w="1328870" h="531622">
                  <a:moveTo>
                    <a:pt x="60395" y="0"/>
                  </a:moveTo>
                  <a:lnTo>
                    <a:pt x="1268475" y="0"/>
                  </a:lnTo>
                  <a:cubicBezTo>
                    <a:pt x="1301830" y="0"/>
                    <a:pt x="1328870" y="27040"/>
                    <a:pt x="1328870" y="60395"/>
                  </a:cubicBezTo>
                  <a:lnTo>
                    <a:pt x="1328870" y="471227"/>
                  </a:lnTo>
                  <a:cubicBezTo>
                    <a:pt x="1328870" y="504582"/>
                    <a:pt x="1301830" y="531622"/>
                    <a:pt x="1268475" y="531622"/>
                  </a:cubicBezTo>
                  <a:lnTo>
                    <a:pt x="60395" y="531622"/>
                  </a:lnTo>
                  <a:cubicBezTo>
                    <a:pt x="27040" y="531622"/>
                    <a:pt x="0" y="504582"/>
                    <a:pt x="0" y="471227"/>
                  </a:cubicBezTo>
                  <a:lnTo>
                    <a:pt x="0" y="60395"/>
                  </a:lnTo>
                  <a:cubicBezTo>
                    <a:pt x="0" y="27040"/>
                    <a:pt x="27040" y="0"/>
                    <a:pt x="60395" y="0"/>
                  </a:cubicBezTo>
                  <a:close/>
                </a:path>
              </a:pathLst>
            </a:custGeom>
            <a:solidFill>
              <a:srgbClr val="FBC046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1328870" cy="503047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274621" y="7903145"/>
            <a:ext cx="3866585" cy="1021592"/>
            <a:chOff x="0" y="0"/>
            <a:chExt cx="1113416" cy="29417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13416" cy="294176"/>
            </a:xfrm>
            <a:custGeom>
              <a:avLst/>
              <a:gdLst/>
              <a:ahLst/>
              <a:cxnLst/>
              <a:rect l="l" t="t" r="r" b="b"/>
              <a:pathLst>
                <a:path w="1113416" h="294176">
                  <a:moveTo>
                    <a:pt x="72081" y="0"/>
                  </a:moveTo>
                  <a:lnTo>
                    <a:pt x="1041335" y="0"/>
                  </a:lnTo>
                  <a:cubicBezTo>
                    <a:pt x="1060452" y="0"/>
                    <a:pt x="1078786" y="7594"/>
                    <a:pt x="1092304" y="21112"/>
                  </a:cubicBezTo>
                  <a:cubicBezTo>
                    <a:pt x="1105822" y="34630"/>
                    <a:pt x="1113416" y="52964"/>
                    <a:pt x="1113416" y="72081"/>
                  </a:cubicBezTo>
                  <a:lnTo>
                    <a:pt x="1113416" y="222095"/>
                  </a:lnTo>
                  <a:cubicBezTo>
                    <a:pt x="1113416" y="261904"/>
                    <a:pt x="1081144" y="294176"/>
                    <a:pt x="1041335" y="294176"/>
                  </a:cubicBezTo>
                  <a:lnTo>
                    <a:pt x="72081" y="294176"/>
                  </a:lnTo>
                  <a:cubicBezTo>
                    <a:pt x="32272" y="294176"/>
                    <a:pt x="0" y="261904"/>
                    <a:pt x="0" y="222095"/>
                  </a:cubicBezTo>
                  <a:lnTo>
                    <a:pt x="0" y="72081"/>
                  </a:lnTo>
                  <a:cubicBezTo>
                    <a:pt x="0" y="32272"/>
                    <a:pt x="32272" y="0"/>
                    <a:pt x="72081" y="0"/>
                  </a:cubicBezTo>
                  <a:close/>
                </a:path>
              </a:pathLst>
            </a:custGeom>
            <a:solidFill>
              <a:srgbClr val="FBC046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28575"/>
              <a:ext cx="1113416" cy="265601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 rot="-2228525">
            <a:off x="10477014" y="3162398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0" y="0"/>
                </a:lnTo>
                <a:lnTo>
                  <a:pt x="2196190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23" name="TextBox 23"/>
          <p:cNvSpPr txBox="1"/>
          <p:nvPr/>
        </p:nvSpPr>
        <p:spPr>
          <a:xfrm>
            <a:off x="2060688" y="1142020"/>
            <a:ext cx="4336424" cy="1497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3"/>
              </a:lnSpc>
              <a:spcBef>
                <a:spcPct val="0"/>
              </a:spcBef>
            </a:pPr>
            <a:r>
              <a:rPr lang="en-US" sz="2850" spc="119">
                <a:solidFill>
                  <a:srgbClr val="000000"/>
                </a:solidFill>
                <a:latin typeface="Krabuler"/>
              </a:rPr>
              <a:t>Un espace équipé d’ordinateurs, d’imprimantes, d’accès internet, ...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68010" y="6873916"/>
            <a:ext cx="4250616" cy="1226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</a:rPr>
              <a:t>Une aide dans vos démarches administratives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360314" y="3842416"/>
            <a:ext cx="4443347" cy="1226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</a:rPr>
              <a:t>Un accompagnement à la fois pédagogique, technologique et humain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806886" y="1557781"/>
            <a:ext cx="3916962" cy="1249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</a:rPr>
              <a:t>Des animations, des conférences, des ateliers thématiques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341007" y="8189318"/>
            <a:ext cx="3572558" cy="422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</a:rPr>
              <a:t>Un lieu de rencontre </a:t>
            </a:r>
          </a:p>
        </p:txBody>
      </p:sp>
      <p:sp>
        <p:nvSpPr>
          <p:cNvPr id="28" name="Freeform 28"/>
          <p:cNvSpPr/>
          <p:nvPr/>
        </p:nvSpPr>
        <p:spPr>
          <a:xfrm rot="-883722">
            <a:off x="10970031" y="4473494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0" y="0"/>
                </a:lnTo>
                <a:lnTo>
                  <a:pt x="2196190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29" name="Freeform 29"/>
          <p:cNvSpPr/>
          <p:nvPr/>
        </p:nvSpPr>
        <p:spPr>
          <a:xfrm rot="2599035">
            <a:off x="10273748" y="6692296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0" name="Freeform 30"/>
          <p:cNvSpPr/>
          <p:nvPr/>
        </p:nvSpPr>
        <p:spPr>
          <a:xfrm rot="-8032656">
            <a:off x="6022661" y="3300535"/>
            <a:ext cx="2126100" cy="592291"/>
          </a:xfrm>
          <a:custGeom>
            <a:avLst/>
            <a:gdLst/>
            <a:ahLst/>
            <a:cxnLst/>
            <a:rect l="l" t="t" r="r" b="b"/>
            <a:pathLst>
              <a:path w="2126100" h="592291">
                <a:moveTo>
                  <a:pt x="0" y="0"/>
                </a:moveTo>
                <a:lnTo>
                  <a:pt x="2126100" y="0"/>
                </a:lnTo>
                <a:lnTo>
                  <a:pt x="2126100" y="592291"/>
                </a:lnTo>
                <a:lnTo>
                  <a:pt x="0" y="592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1" name="Freeform 31"/>
          <p:cNvSpPr/>
          <p:nvPr/>
        </p:nvSpPr>
        <p:spPr>
          <a:xfrm rot="-10325761">
            <a:off x="4802719" y="4517075"/>
            <a:ext cx="2344150" cy="653035"/>
          </a:xfrm>
          <a:custGeom>
            <a:avLst/>
            <a:gdLst/>
            <a:ahLst/>
            <a:cxnLst/>
            <a:rect l="l" t="t" r="r" b="b"/>
            <a:pathLst>
              <a:path w="2344150" h="653035">
                <a:moveTo>
                  <a:pt x="0" y="0"/>
                </a:moveTo>
                <a:lnTo>
                  <a:pt x="2344150" y="0"/>
                </a:lnTo>
                <a:lnTo>
                  <a:pt x="2344150" y="653036"/>
                </a:lnTo>
                <a:lnTo>
                  <a:pt x="0" y="6530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2" name="Freeform 32"/>
          <p:cNvSpPr/>
          <p:nvPr/>
        </p:nvSpPr>
        <p:spPr>
          <a:xfrm rot="9382756">
            <a:off x="5857264" y="6476581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3" name="Freeform 33"/>
          <p:cNvSpPr/>
          <p:nvPr/>
        </p:nvSpPr>
        <p:spPr>
          <a:xfrm rot="-8261386">
            <a:off x="8672556" y="6776455"/>
            <a:ext cx="1437070" cy="1309040"/>
          </a:xfrm>
          <a:custGeom>
            <a:avLst/>
            <a:gdLst/>
            <a:ahLst/>
            <a:cxnLst/>
            <a:rect l="l" t="t" r="r" b="b"/>
            <a:pathLst>
              <a:path w="1437070" h="1309040">
                <a:moveTo>
                  <a:pt x="0" y="0"/>
                </a:moveTo>
                <a:lnTo>
                  <a:pt x="1437070" y="0"/>
                </a:lnTo>
                <a:lnTo>
                  <a:pt x="1437070" y="1309041"/>
                </a:lnTo>
                <a:lnTo>
                  <a:pt x="0" y="13090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4" name="Freeform 34"/>
          <p:cNvSpPr/>
          <p:nvPr/>
        </p:nvSpPr>
        <p:spPr>
          <a:xfrm>
            <a:off x="9723747" y="-270915"/>
            <a:ext cx="10083238" cy="1393320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9" y="0"/>
                </a:lnTo>
                <a:lnTo>
                  <a:pt x="10083239" y="1393321"/>
                </a:lnTo>
                <a:lnTo>
                  <a:pt x="0" y="139332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5" name="Freeform 35"/>
          <p:cNvSpPr/>
          <p:nvPr/>
        </p:nvSpPr>
        <p:spPr>
          <a:xfrm rot="-10800000">
            <a:off x="-3304409" y="8990701"/>
            <a:ext cx="9279203" cy="2078243"/>
          </a:xfrm>
          <a:custGeom>
            <a:avLst/>
            <a:gdLst/>
            <a:ahLst/>
            <a:cxnLst/>
            <a:rect l="l" t="t" r="r" b="b"/>
            <a:pathLst>
              <a:path w="9279203" h="2078243">
                <a:moveTo>
                  <a:pt x="0" y="0"/>
                </a:moveTo>
                <a:lnTo>
                  <a:pt x="9279203" y="0"/>
                </a:lnTo>
                <a:lnTo>
                  <a:pt x="9279203" y="2078243"/>
                </a:lnTo>
                <a:lnTo>
                  <a:pt x="0" y="20782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62081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6" name="TextBox 36"/>
          <p:cNvSpPr txBox="1"/>
          <p:nvPr/>
        </p:nvSpPr>
        <p:spPr>
          <a:xfrm>
            <a:off x="366435" y="3668583"/>
            <a:ext cx="4336424" cy="1497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3"/>
              </a:lnSpc>
              <a:spcBef>
                <a:spcPct val="0"/>
              </a:spcBef>
            </a:pPr>
            <a:r>
              <a:rPr lang="en-US" sz="2850" spc="119">
                <a:solidFill>
                  <a:srgbClr val="000000"/>
                </a:solidFill>
                <a:latin typeface="Krabuler"/>
              </a:rPr>
              <a:t>Un animateur présent pendant les heures d’ouverture pour répondre à vos questions</a:t>
            </a:r>
          </a:p>
        </p:txBody>
      </p:sp>
      <p:sp>
        <p:nvSpPr>
          <p:cNvPr id="37" name="Freeform 37"/>
          <p:cNvSpPr/>
          <p:nvPr/>
        </p:nvSpPr>
        <p:spPr>
          <a:xfrm rot="1247192">
            <a:off x="11614308" y="6157364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38" name="Group 38"/>
          <p:cNvGrpSpPr/>
          <p:nvPr/>
        </p:nvGrpSpPr>
        <p:grpSpPr>
          <a:xfrm>
            <a:off x="14022801" y="6181575"/>
            <a:ext cx="3866585" cy="1506512"/>
            <a:chOff x="0" y="0"/>
            <a:chExt cx="1113416" cy="43381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13416" cy="433813"/>
            </a:xfrm>
            <a:custGeom>
              <a:avLst/>
              <a:gdLst/>
              <a:ahLst/>
              <a:cxnLst/>
              <a:rect l="l" t="t" r="r" b="b"/>
              <a:pathLst>
                <a:path w="1113416" h="433813">
                  <a:moveTo>
                    <a:pt x="72081" y="0"/>
                  </a:moveTo>
                  <a:lnTo>
                    <a:pt x="1041335" y="0"/>
                  </a:lnTo>
                  <a:cubicBezTo>
                    <a:pt x="1060452" y="0"/>
                    <a:pt x="1078786" y="7594"/>
                    <a:pt x="1092304" y="21112"/>
                  </a:cubicBezTo>
                  <a:cubicBezTo>
                    <a:pt x="1105822" y="34630"/>
                    <a:pt x="1113416" y="52964"/>
                    <a:pt x="1113416" y="72081"/>
                  </a:cubicBezTo>
                  <a:lnTo>
                    <a:pt x="1113416" y="361731"/>
                  </a:lnTo>
                  <a:cubicBezTo>
                    <a:pt x="1113416" y="401541"/>
                    <a:pt x="1081144" y="433813"/>
                    <a:pt x="1041335" y="433813"/>
                  </a:cubicBezTo>
                  <a:lnTo>
                    <a:pt x="72081" y="433813"/>
                  </a:lnTo>
                  <a:cubicBezTo>
                    <a:pt x="32272" y="433813"/>
                    <a:pt x="0" y="401541"/>
                    <a:pt x="0" y="361731"/>
                  </a:cubicBezTo>
                  <a:lnTo>
                    <a:pt x="0" y="72081"/>
                  </a:lnTo>
                  <a:cubicBezTo>
                    <a:pt x="0" y="32272"/>
                    <a:pt x="32272" y="0"/>
                    <a:pt x="72081" y="0"/>
                  </a:cubicBezTo>
                  <a:close/>
                </a:path>
              </a:pathLst>
            </a:custGeom>
            <a:solidFill>
              <a:srgbClr val="C2EBE3"/>
            </a:solidFill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28575"/>
              <a:ext cx="1113416" cy="40523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4183072" y="6501372"/>
            <a:ext cx="3572558" cy="82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 dirty="0">
                <a:solidFill>
                  <a:srgbClr val="000000"/>
                </a:solidFill>
                <a:latin typeface="Krabuler"/>
              </a:rPr>
              <a:t>Un </a:t>
            </a:r>
            <a:r>
              <a:rPr lang="en-US" sz="3093" spc="129" dirty="0" err="1">
                <a:solidFill>
                  <a:srgbClr val="000000"/>
                </a:solidFill>
                <a:latin typeface="Krabuler"/>
              </a:rPr>
              <a:t>accès</a:t>
            </a:r>
            <a:r>
              <a:rPr lang="en-US" sz="3093" spc="129" dirty="0">
                <a:solidFill>
                  <a:srgbClr val="000000"/>
                </a:solidFill>
                <a:latin typeface="Krabuler"/>
              </a:rPr>
              <a:t> libre 26h par </a:t>
            </a:r>
            <a:r>
              <a:rPr lang="en-US" sz="3093" spc="129" dirty="0" err="1">
                <a:solidFill>
                  <a:srgbClr val="000000"/>
                </a:solidFill>
                <a:latin typeface="Krabuler"/>
              </a:rPr>
              <a:t>semaine</a:t>
            </a:r>
            <a:r>
              <a:rPr lang="en-US" sz="3093" spc="129" dirty="0">
                <a:solidFill>
                  <a:srgbClr val="000000"/>
                </a:solidFill>
                <a:latin typeface="Krabuler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6704" y="2367236"/>
            <a:ext cx="3579011" cy="3444830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l="-6279" r="-4778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187369" y="2424710"/>
            <a:ext cx="3648810" cy="3512012"/>
            <a:chOff x="30480" y="591820"/>
            <a:chExt cx="12736830" cy="122593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3"/>
              <a:stretch>
                <a:fillRect l="-34407" r="-3973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345247" y="2256135"/>
            <a:ext cx="3555930" cy="3555930"/>
            <a:chOff x="0" y="0"/>
            <a:chExt cx="12700000" cy="12700000"/>
          </a:xfrm>
        </p:grpSpPr>
        <p:sp>
          <p:nvSpPr>
            <p:cNvPr id="7" name="Freeform 7"/>
            <p:cNvSpPr/>
            <p:nvPr/>
          </p:nvSpPr>
          <p:spPr>
            <a:xfrm>
              <a:off x="-11430" y="857250"/>
              <a:ext cx="13009880" cy="11644630"/>
            </a:xfrm>
            <a:custGeom>
              <a:avLst/>
              <a:gdLst/>
              <a:ahLst/>
              <a:cxnLst/>
              <a:rect l="l" t="t" r="r" b="b"/>
              <a:pathLst>
                <a:path w="13009880" h="1164463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4"/>
              <a:stretch>
                <a:fillRect l="-8022" r="-21997"/>
              </a:stretch>
            </a:blipFill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206997" y="857250"/>
            <a:ext cx="9789703" cy="154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63"/>
              </a:lnSpc>
              <a:spcBef>
                <a:spcPct val="0"/>
              </a:spcBef>
            </a:pPr>
            <a:r>
              <a:rPr lang="en-US" sz="9045">
                <a:solidFill>
                  <a:srgbClr val="000000"/>
                </a:solidFill>
                <a:latin typeface="Marykate"/>
              </a:rPr>
              <a:t>Horaire accès libre  :</a:t>
            </a:r>
          </a:p>
        </p:txBody>
      </p:sp>
      <p:sp>
        <p:nvSpPr>
          <p:cNvPr id="9" name="Freeform 9"/>
          <p:cNvSpPr/>
          <p:nvPr/>
        </p:nvSpPr>
        <p:spPr>
          <a:xfrm>
            <a:off x="7051433" y="-68578"/>
            <a:ext cx="10083238" cy="1393320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Freeform 10"/>
          <p:cNvSpPr/>
          <p:nvPr/>
        </p:nvSpPr>
        <p:spPr>
          <a:xfrm rot="-10800000">
            <a:off x="-4098675" y="8905418"/>
            <a:ext cx="9279203" cy="2078243"/>
          </a:xfrm>
          <a:custGeom>
            <a:avLst/>
            <a:gdLst/>
            <a:ahLst/>
            <a:cxnLst/>
            <a:rect l="l" t="t" r="r" b="b"/>
            <a:pathLst>
              <a:path w="9279203" h="207824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62081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>
          <a:xfrm rot="-989332">
            <a:off x="1132512" y="837884"/>
            <a:ext cx="1671615" cy="973716"/>
          </a:xfrm>
          <a:custGeom>
            <a:avLst/>
            <a:gdLst/>
            <a:ahLst/>
            <a:cxnLst/>
            <a:rect l="l" t="t" r="r" b="b"/>
            <a:pathLst>
              <a:path w="1671615" h="973716">
                <a:moveTo>
                  <a:pt x="0" y="0"/>
                </a:moveTo>
                <a:lnTo>
                  <a:pt x="1671615" y="0"/>
                </a:lnTo>
                <a:lnTo>
                  <a:pt x="1671615" y="973716"/>
                </a:lnTo>
                <a:lnTo>
                  <a:pt x="0" y="9737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2" name="Freeform 12"/>
          <p:cNvSpPr/>
          <p:nvPr/>
        </p:nvSpPr>
        <p:spPr>
          <a:xfrm>
            <a:off x="14149447" y="8814532"/>
            <a:ext cx="1386462" cy="1130007"/>
          </a:xfrm>
          <a:custGeom>
            <a:avLst/>
            <a:gdLst/>
            <a:ahLst/>
            <a:cxnLst/>
            <a:rect l="l" t="t" r="r" b="b"/>
            <a:pathLst>
              <a:path w="1386462" h="1130007">
                <a:moveTo>
                  <a:pt x="0" y="0"/>
                </a:moveTo>
                <a:lnTo>
                  <a:pt x="1386462" y="0"/>
                </a:lnTo>
                <a:lnTo>
                  <a:pt x="1386462" y="1130007"/>
                </a:lnTo>
                <a:lnTo>
                  <a:pt x="0" y="11300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3" name="TextBox 13"/>
          <p:cNvSpPr txBox="1"/>
          <p:nvPr/>
        </p:nvSpPr>
        <p:spPr>
          <a:xfrm>
            <a:off x="13036722" y="6183238"/>
            <a:ext cx="3950104" cy="628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9"/>
              </a:lnSpc>
              <a:spcBef>
                <a:spcPct val="0"/>
              </a:spcBef>
            </a:pPr>
            <a:r>
              <a:rPr lang="en-US" sz="3677">
                <a:solidFill>
                  <a:srgbClr val="000000"/>
                </a:solidFill>
                <a:latin typeface="Krabuler"/>
              </a:rPr>
              <a:t>A la bibliothèque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65868" y="5860522"/>
            <a:ext cx="3962688" cy="1273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9"/>
              </a:lnSpc>
              <a:spcBef>
                <a:spcPct val="0"/>
              </a:spcBef>
            </a:pPr>
            <a:r>
              <a:rPr lang="en-US" sz="3677">
                <a:solidFill>
                  <a:srgbClr val="000000"/>
                </a:solidFill>
                <a:latin typeface="Krabuler Bold"/>
              </a:rPr>
              <a:t>A la Maison de la Ruralité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49329" y="7328072"/>
            <a:ext cx="5441872" cy="1046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0"/>
              </a:lnSpc>
            </a:pPr>
            <a:r>
              <a:rPr lang="en-US" sz="3028" spc="109" dirty="0">
                <a:solidFill>
                  <a:srgbClr val="A3087B"/>
                </a:solidFill>
                <a:latin typeface="Krabuler" panose="020B0604020202020204" charset="0"/>
              </a:rPr>
              <a:t>Le </a:t>
            </a:r>
            <a:r>
              <a:rPr lang="en-US" sz="3028" spc="109" dirty="0" err="1">
                <a:solidFill>
                  <a:srgbClr val="A3087B"/>
                </a:solidFill>
                <a:latin typeface="Krabuler" panose="020B0604020202020204" charset="0"/>
              </a:rPr>
              <a:t>mercredi</a:t>
            </a:r>
            <a:r>
              <a:rPr lang="en-US" sz="3028" spc="109" dirty="0">
                <a:solidFill>
                  <a:srgbClr val="A3087B"/>
                </a:solidFill>
                <a:latin typeface="Krabuler" panose="020B0604020202020204" charset="0"/>
              </a:rPr>
              <a:t>, </a:t>
            </a:r>
            <a:r>
              <a:rPr lang="en-US" sz="3028" spc="109" dirty="0" err="1">
                <a:solidFill>
                  <a:srgbClr val="A3087B"/>
                </a:solidFill>
                <a:latin typeface="Krabuler" panose="020B0604020202020204" charset="0"/>
              </a:rPr>
              <a:t>jeudi</a:t>
            </a:r>
            <a:r>
              <a:rPr lang="en-US" sz="3028" spc="109" dirty="0">
                <a:solidFill>
                  <a:srgbClr val="A3087B"/>
                </a:solidFill>
                <a:latin typeface="Krabuler" panose="020B0604020202020204" charset="0"/>
              </a:rPr>
              <a:t> et </a:t>
            </a:r>
            <a:r>
              <a:rPr lang="en-US" sz="3028" spc="109" dirty="0" err="1">
                <a:solidFill>
                  <a:srgbClr val="A3087B"/>
                </a:solidFill>
                <a:latin typeface="Krabuler" panose="020B0604020202020204" charset="0"/>
              </a:rPr>
              <a:t>vendredi</a:t>
            </a:r>
            <a:r>
              <a:rPr lang="en-US" sz="3028" spc="109" dirty="0">
                <a:solidFill>
                  <a:srgbClr val="A3087B"/>
                </a:solidFill>
                <a:latin typeface="Krabuler" panose="020B0604020202020204" charset="0"/>
              </a:rPr>
              <a:t> </a:t>
            </a:r>
          </a:p>
          <a:p>
            <a:pPr algn="ctr">
              <a:lnSpc>
                <a:spcPts val="4240"/>
              </a:lnSpc>
              <a:spcBef>
                <a:spcPct val="0"/>
              </a:spcBef>
            </a:pPr>
            <a:r>
              <a:rPr lang="en-US" sz="3028" spc="109" dirty="0">
                <a:solidFill>
                  <a:srgbClr val="A3087B"/>
                </a:solidFill>
                <a:latin typeface="Krabuler" panose="020B0604020202020204" charset="0"/>
              </a:rPr>
              <a:t>de 9h30 à 12h et de 13h à 16h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6722" y="7067490"/>
            <a:ext cx="4022130" cy="1073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4"/>
              </a:lnSpc>
              <a:spcBef>
                <a:spcPct val="0"/>
              </a:spcBef>
            </a:pPr>
            <a:r>
              <a:rPr lang="en-US" sz="3088" spc="111" dirty="0">
                <a:solidFill>
                  <a:srgbClr val="A3087B"/>
                </a:solidFill>
                <a:latin typeface="Krabuler" panose="020B0604020202020204" charset="0"/>
              </a:rPr>
              <a:t>Le </a:t>
            </a:r>
            <a:r>
              <a:rPr lang="en-US" sz="3088" spc="111" dirty="0" err="1">
                <a:solidFill>
                  <a:srgbClr val="A3087B"/>
                </a:solidFill>
                <a:latin typeface="Krabuler" panose="020B0604020202020204" charset="0"/>
              </a:rPr>
              <a:t>samedi</a:t>
            </a:r>
            <a:r>
              <a:rPr lang="en-US" sz="3088" spc="111" dirty="0">
                <a:solidFill>
                  <a:srgbClr val="A3087B"/>
                </a:solidFill>
                <a:latin typeface="Krabuler" panose="020B0604020202020204" charset="0"/>
              </a:rPr>
              <a:t> de 8h30 à 12h30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17410" y="5860522"/>
            <a:ext cx="5477599" cy="1273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9"/>
              </a:lnSpc>
              <a:spcBef>
                <a:spcPct val="0"/>
              </a:spcBef>
            </a:pPr>
            <a:r>
              <a:rPr lang="en-US" sz="3677" dirty="0">
                <a:solidFill>
                  <a:srgbClr val="000000"/>
                </a:solidFill>
                <a:latin typeface="Krabuler Bold"/>
              </a:rPr>
              <a:t>Au </a:t>
            </a:r>
            <a:r>
              <a:rPr lang="en-US" sz="3677" dirty="0" err="1">
                <a:solidFill>
                  <a:srgbClr val="000000"/>
                </a:solidFill>
                <a:latin typeface="Krabuler Bold"/>
              </a:rPr>
              <a:t>pavillon</a:t>
            </a:r>
            <a:r>
              <a:rPr lang="en-US" sz="3677" dirty="0">
                <a:solidFill>
                  <a:srgbClr val="000000"/>
                </a:solidFill>
                <a:latin typeface="Krabuler Bold"/>
              </a:rPr>
              <a:t> </a:t>
            </a:r>
            <a:r>
              <a:rPr lang="en-US" sz="3677" dirty="0" err="1">
                <a:solidFill>
                  <a:srgbClr val="000000"/>
                </a:solidFill>
                <a:latin typeface="Krabuler Bold"/>
              </a:rPr>
              <a:t>communautaire</a:t>
            </a:r>
            <a:r>
              <a:rPr lang="en-US" sz="3677" dirty="0">
                <a:solidFill>
                  <a:srgbClr val="000000"/>
                </a:solidFill>
                <a:latin typeface="Krabuler Bold"/>
              </a:rPr>
              <a:t> le “Trait </a:t>
            </a:r>
            <a:r>
              <a:rPr lang="en-US" sz="3677" dirty="0" err="1">
                <a:solidFill>
                  <a:srgbClr val="000000"/>
                </a:solidFill>
                <a:latin typeface="Krabuler Bold"/>
              </a:rPr>
              <a:t>d’union</a:t>
            </a:r>
            <a:r>
              <a:rPr lang="en-US" sz="3677" dirty="0">
                <a:solidFill>
                  <a:srgbClr val="000000"/>
                </a:solidFill>
                <a:latin typeface="Krabuler Bold"/>
              </a:rPr>
              <a:t>”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07625" y="7305967"/>
            <a:ext cx="3931979" cy="1081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1"/>
              </a:lnSpc>
              <a:spcBef>
                <a:spcPct val="0"/>
              </a:spcBef>
            </a:pPr>
            <a:r>
              <a:rPr lang="en-US" sz="3086" spc="111" dirty="0">
                <a:solidFill>
                  <a:srgbClr val="A3087B"/>
                </a:solidFill>
                <a:latin typeface="Krabuler"/>
              </a:rPr>
              <a:t>Le </a:t>
            </a:r>
            <a:r>
              <a:rPr lang="en-US" sz="3086" spc="111" dirty="0" err="1">
                <a:solidFill>
                  <a:srgbClr val="A3087B"/>
                </a:solidFill>
                <a:latin typeface="Krabuler"/>
              </a:rPr>
              <a:t>lundi</a:t>
            </a:r>
            <a:r>
              <a:rPr lang="en-US" sz="3086" spc="111" dirty="0">
                <a:solidFill>
                  <a:srgbClr val="A3087B"/>
                </a:solidFill>
                <a:latin typeface="Krabuler"/>
              </a:rPr>
              <a:t> et le </a:t>
            </a:r>
            <a:r>
              <a:rPr lang="en-US" sz="3086" spc="111" dirty="0" err="1">
                <a:solidFill>
                  <a:srgbClr val="A3087B"/>
                </a:solidFill>
                <a:latin typeface="Krabuler"/>
              </a:rPr>
              <a:t>mercredi</a:t>
            </a:r>
            <a:r>
              <a:rPr lang="en-US" sz="3086" spc="111" dirty="0">
                <a:solidFill>
                  <a:srgbClr val="A3087B"/>
                </a:solidFill>
                <a:latin typeface="Krabuler"/>
              </a:rPr>
              <a:t> de 8h30 à 11h30</a:t>
            </a:r>
          </a:p>
        </p:txBody>
      </p:sp>
      <p:sp>
        <p:nvSpPr>
          <p:cNvPr id="19" name="AutoShape 2" descr="Froidchapelle a enfin une bibliothèque digne de ce nom - La DH/Les Sports+">
            <a:extLst>
              <a:ext uri="{FF2B5EF4-FFF2-40B4-BE49-F238E27FC236}">
                <a16:creationId xmlns:a16="http://schemas.microsoft.com/office/drawing/2014/main" id="{681EC5D7-6C30-4B6F-8A70-2208614441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51433" y="-68578"/>
            <a:ext cx="10083238" cy="1393320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" name="Freeform 3"/>
          <p:cNvSpPr/>
          <p:nvPr/>
        </p:nvSpPr>
        <p:spPr>
          <a:xfrm rot="-10800000">
            <a:off x="-3324029" y="9329147"/>
            <a:ext cx="9279203" cy="2078243"/>
          </a:xfrm>
          <a:custGeom>
            <a:avLst/>
            <a:gdLst/>
            <a:ahLst/>
            <a:cxnLst/>
            <a:rect l="l" t="t" r="r" b="b"/>
            <a:pathLst>
              <a:path w="9279203" h="2078243">
                <a:moveTo>
                  <a:pt x="0" y="0"/>
                </a:moveTo>
                <a:lnTo>
                  <a:pt x="9279204" y="0"/>
                </a:lnTo>
                <a:lnTo>
                  <a:pt x="9279204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2081"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4" name="Freeform 4"/>
          <p:cNvSpPr/>
          <p:nvPr/>
        </p:nvSpPr>
        <p:spPr>
          <a:xfrm>
            <a:off x="890594" y="2552700"/>
            <a:ext cx="5064579" cy="3111483"/>
          </a:xfrm>
          <a:custGeom>
            <a:avLst/>
            <a:gdLst/>
            <a:ahLst/>
            <a:cxnLst/>
            <a:rect l="l" t="t" r="r" b="b"/>
            <a:pathLst>
              <a:path w="5249840" h="3300837">
                <a:moveTo>
                  <a:pt x="0" y="0"/>
                </a:moveTo>
                <a:lnTo>
                  <a:pt x="5249841" y="0"/>
                </a:lnTo>
                <a:lnTo>
                  <a:pt x="5249841" y="3300837"/>
                </a:lnTo>
                <a:lnTo>
                  <a:pt x="0" y="33008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5" name="Freeform 5"/>
          <p:cNvSpPr/>
          <p:nvPr/>
        </p:nvSpPr>
        <p:spPr>
          <a:xfrm>
            <a:off x="14078462" y="1051001"/>
            <a:ext cx="3056209" cy="4092500"/>
          </a:xfrm>
          <a:custGeom>
            <a:avLst/>
            <a:gdLst/>
            <a:ahLst/>
            <a:cxnLst/>
            <a:rect l="l" t="t" r="r" b="b"/>
            <a:pathLst>
              <a:path w="3318943" h="4227953">
                <a:moveTo>
                  <a:pt x="0" y="0"/>
                </a:moveTo>
                <a:lnTo>
                  <a:pt x="3318944" y="0"/>
                </a:lnTo>
                <a:lnTo>
                  <a:pt x="3318944" y="4227953"/>
                </a:lnTo>
                <a:lnTo>
                  <a:pt x="0" y="4227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6" name="Freeform 6"/>
          <p:cNvSpPr/>
          <p:nvPr/>
        </p:nvSpPr>
        <p:spPr>
          <a:xfrm>
            <a:off x="10612034" y="5143499"/>
            <a:ext cx="3549229" cy="2587585"/>
          </a:xfrm>
          <a:custGeom>
            <a:avLst/>
            <a:gdLst/>
            <a:ahLst/>
            <a:cxnLst/>
            <a:rect l="l" t="t" r="r" b="b"/>
            <a:pathLst>
              <a:path w="3585960" h="2725330">
                <a:moveTo>
                  <a:pt x="0" y="0"/>
                </a:moveTo>
                <a:lnTo>
                  <a:pt x="3585960" y="0"/>
                </a:lnTo>
                <a:lnTo>
                  <a:pt x="3585960" y="2725330"/>
                </a:lnTo>
                <a:lnTo>
                  <a:pt x="0" y="27253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7" name="TextBox 7"/>
          <p:cNvSpPr txBox="1"/>
          <p:nvPr/>
        </p:nvSpPr>
        <p:spPr>
          <a:xfrm>
            <a:off x="-935868" y="129636"/>
            <a:ext cx="9592570" cy="1878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35"/>
              </a:lnSpc>
            </a:pPr>
            <a:r>
              <a:rPr lang="en-US" sz="10882" spc="239">
                <a:solidFill>
                  <a:srgbClr val="000000"/>
                </a:solidFill>
                <a:latin typeface="Marykate"/>
              </a:rPr>
              <a:t>A venir...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505787" y="5885875"/>
            <a:ext cx="5552769" cy="1001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5400" spc="138" dirty="0">
                <a:solidFill>
                  <a:srgbClr val="A3087B"/>
                </a:solidFill>
                <a:latin typeface="Marykate"/>
              </a:rPr>
              <a:t>Ateliers</a:t>
            </a:r>
            <a:endParaRPr lang="en-US" sz="6299" spc="138" dirty="0">
              <a:solidFill>
                <a:srgbClr val="A3087B"/>
              </a:solidFill>
              <a:latin typeface="Marykat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333526" y="3131795"/>
            <a:ext cx="5257144" cy="952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49"/>
              </a:lnSpc>
            </a:pPr>
            <a:r>
              <a:rPr lang="en-US" sz="5400" spc="131" dirty="0">
                <a:solidFill>
                  <a:srgbClr val="A3087B"/>
                </a:solidFill>
                <a:latin typeface="Marykate"/>
              </a:rPr>
              <a:t>Animations</a:t>
            </a:r>
            <a:r>
              <a:rPr lang="en-US" sz="5963" spc="131" dirty="0">
                <a:solidFill>
                  <a:srgbClr val="A3087B"/>
                </a:solidFill>
                <a:latin typeface="Marykate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85973" y="8445206"/>
            <a:ext cx="14147803" cy="790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40"/>
              </a:lnSpc>
            </a:pPr>
            <a:r>
              <a:rPr lang="en-US" sz="4400" spc="109" dirty="0">
                <a:solidFill>
                  <a:srgbClr val="000000"/>
                </a:solidFill>
                <a:latin typeface="Krabuler"/>
              </a:rPr>
              <a:t>Et bien </a:t>
            </a:r>
            <a:r>
              <a:rPr lang="en-US" sz="4400" spc="109" dirty="0" err="1">
                <a:solidFill>
                  <a:srgbClr val="000000"/>
                </a:solidFill>
                <a:latin typeface="Krabuler"/>
              </a:rPr>
              <a:t>d’autres</a:t>
            </a:r>
            <a:r>
              <a:rPr lang="en-US" sz="4400" spc="109" dirty="0">
                <a:solidFill>
                  <a:srgbClr val="000000"/>
                </a:solidFill>
                <a:latin typeface="Krabuler"/>
              </a:rPr>
              <a:t> choses à </a:t>
            </a:r>
            <a:r>
              <a:rPr lang="en-US" sz="4400" spc="109" dirty="0" err="1">
                <a:solidFill>
                  <a:srgbClr val="000000"/>
                </a:solidFill>
                <a:latin typeface="Krabuler"/>
              </a:rPr>
              <a:t>propos</a:t>
            </a:r>
            <a:r>
              <a:rPr lang="en-US" sz="4400" spc="109" dirty="0">
                <a:solidFill>
                  <a:srgbClr val="000000"/>
                </a:solidFill>
                <a:latin typeface="Krabuler"/>
              </a:rPr>
              <a:t> du numérique ...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59266" y="3427071"/>
            <a:ext cx="5552769" cy="1001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5400" spc="138" dirty="0" err="1">
                <a:solidFill>
                  <a:srgbClr val="A3087B"/>
                </a:solidFill>
                <a:latin typeface="Marykate"/>
              </a:rPr>
              <a:t>Conférences</a:t>
            </a:r>
            <a:endParaRPr lang="en-US" sz="6299" spc="138" dirty="0">
              <a:solidFill>
                <a:srgbClr val="A3087B"/>
              </a:solidFill>
              <a:latin typeface="Marykate"/>
            </a:endParaRPr>
          </a:p>
        </p:txBody>
      </p:sp>
    </p:spTree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 flipH="1">
            <a:off x="9223231" y="8895219"/>
            <a:ext cx="11552272" cy="1596314"/>
          </a:xfrm>
          <a:custGeom>
            <a:avLst/>
            <a:gdLst/>
            <a:ahLst/>
            <a:cxnLst/>
            <a:rect l="l" t="t" r="r" b="b"/>
            <a:pathLst>
              <a:path w="11552272" h="1596314">
                <a:moveTo>
                  <a:pt x="11552272" y="0"/>
                </a:moveTo>
                <a:lnTo>
                  <a:pt x="0" y="0"/>
                </a:lnTo>
                <a:lnTo>
                  <a:pt x="0" y="1596314"/>
                </a:lnTo>
                <a:lnTo>
                  <a:pt x="11552272" y="1596314"/>
                </a:lnTo>
                <a:lnTo>
                  <a:pt x="1155227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" name="Freeform 3"/>
          <p:cNvSpPr/>
          <p:nvPr/>
        </p:nvSpPr>
        <p:spPr>
          <a:xfrm flipH="1">
            <a:off x="-2580932" y="-351642"/>
            <a:ext cx="11546413" cy="1595504"/>
          </a:xfrm>
          <a:custGeom>
            <a:avLst/>
            <a:gdLst/>
            <a:ahLst/>
            <a:cxnLst/>
            <a:rect l="l" t="t" r="r" b="b"/>
            <a:pathLst>
              <a:path w="11546413" h="1595504">
                <a:moveTo>
                  <a:pt x="11546413" y="0"/>
                </a:moveTo>
                <a:lnTo>
                  <a:pt x="0" y="0"/>
                </a:lnTo>
                <a:lnTo>
                  <a:pt x="0" y="1595504"/>
                </a:lnTo>
                <a:lnTo>
                  <a:pt x="11546413" y="1595504"/>
                </a:lnTo>
                <a:lnTo>
                  <a:pt x="1154641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4" name="Freeform 4"/>
          <p:cNvSpPr/>
          <p:nvPr/>
        </p:nvSpPr>
        <p:spPr>
          <a:xfrm rot="-491967">
            <a:off x="3140450" y="1559484"/>
            <a:ext cx="1607678" cy="1464448"/>
          </a:xfrm>
          <a:custGeom>
            <a:avLst/>
            <a:gdLst/>
            <a:ahLst/>
            <a:cxnLst/>
            <a:rect l="l" t="t" r="r" b="b"/>
            <a:pathLst>
              <a:path w="1607678" h="1464448">
                <a:moveTo>
                  <a:pt x="0" y="0"/>
                </a:moveTo>
                <a:lnTo>
                  <a:pt x="1607677" y="0"/>
                </a:lnTo>
                <a:lnTo>
                  <a:pt x="1607677" y="1464448"/>
                </a:lnTo>
                <a:lnTo>
                  <a:pt x="0" y="14644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5" name="Freeform 5"/>
          <p:cNvSpPr/>
          <p:nvPr/>
        </p:nvSpPr>
        <p:spPr>
          <a:xfrm rot="-1568932">
            <a:off x="14885966" y="5628664"/>
            <a:ext cx="1394561" cy="1999371"/>
          </a:xfrm>
          <a:custGeom>
            <a:avLst/>
            <a:gdLst/>
            <a:ahLst/>
            <a:cxnLst/>
            <a:rect l="l" t="t" r="r" b="b"/>
            <a:pathLst>
              <a:path w="1394561" h="1999371">
                <a:moveTo>
                  <a:pt x="0" y="0"/>
                </a:moveTo>
                <a:lnTo>
                  <a:pt x="1394561" y="0"/>
                </a:lnTo>
                <a:lnTo>
                  <a:pt x="1394561" y="1999371"/>
                </a:lnTo>
                <a:lnTo>
                  <a:pt x="0" y="19993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6" name="TextBox 6"/>
          <p:cNvSpPr txBox="1"/>
          <p:nvPr/>
        </p:nvSpPr>
        <p:spPr>
          <a:xfrm>
            <a:off x="2115808" y="2650733"/>
            <a:ext cx="14131567" cy="3977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52"/>
              </a:lnSpc>
            </a:pPr>
            <a:r>
              <a:rPr lang="en-US" sz="13378" spc="294" dirty="0">
                <a:solidFill>
                  <a:srgbClr val="000000"/>
                </a:solidFill>
                <a:latin typeface="Pompiere"/>
              </a:rPr>
              <a:t>MERCI D’AVOIR REGARDÉ !</a:t>
            </a:r>
          </a:p>
        </p:txBody>
      </p:sp>
      <p:sp>
        <p:nvSpPr>
          <p:cNvPr id="7" name="Freeform 7"/>
          <p:cNvSpPr/>
          <p:nvPr/>
        </p:nvSpPr>
        <p:spPr>
          <a:xfrm>
            <a:off x="12564917" y="4444199"/>
            <a:ext cx="1951847" cy="1958971"/>
          </a:xfrm>
          <a:custGeom>
            <a:avLst/>
            <a:gdLst/>
            <a:ahLst/>
            <a:cxnLst/>
            <a:rect l="l" t="t" r="r" b="b"/>
            <a:pathLst>
              <a:path w="1951847" h="1958971">
                <a:moveTo>
                  <a:pt x="0" y="0"/>
                </a:moveTo>
                <a:lnTo>
                  <a:pt x="1951848" y="0"/>
                </a:lnTo>
                <a:lnTo>
                  <a:pt x="1951848" y="1958971"/>
                </a:lnTo>
                <a:lnTo>
                  <a:pt x="0" y="19589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1" name="Freeform 11"/>
          <p:cNvSpPr/>
          <p:nvPr/>
        </p:nvSpPr>
        <p:spPr>
          <a:xfrm>
            <a:off x="2764666" y="8035221"/>
            <a:ext cx="855215" cy="855215"/>
          </a:xfrm>
          <a:custGeom>
            <a:avLst/>
            <a:gdLst/>
            <a:ahLst/>
            <a:cxnLst/>
            <a:rect l="l" t="t" r="r" b="b"/>
            <a:pathLst>
              <a:path w="855215" h="855215">
                <a:moveTo>
                  <a:pt x="0" y="0"/>
                </a:moveTo>
                <a:lnTo>
                  <a:pt x="855215" y="0"/>
                </a:lnTo>
                <a:lnTo>
                  <a:pt x="855215" y="855214"/>
                </a:lnTo>
                <a:lnTo>
                  <a:pt x="0" y="8552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2" name="Freeform 12"/>
          <p:cNvSpPr/>
          <p:nvPr/>
        </p:nvSpPr>
        <p:spPr>
          <a:xfrm rot="-6521575" flipH="1">
            <a:off x="4553195" y="6726120"/>
            <a:ext cx="1858526" cy="592613"/>
          </a:xfrm>
          <a:custGeom>
            <a:avLst/>
            <a:gdLst/>
            <a:ahLst/>
            <a:cxnLst/>
            <a:rect l="l" t="t" r="r" b="b"/>
            <a:pathLst>
              <a:path w="2027836" h="572864">
                <a:moveTo>
                  <a:pt x="2027835" y="0"/>
                </a:moveTo>
                <a:lnTo>
                  <a:pt x="0" y="0"/>
                </a:lnTo>
                <a:lnTo>
                  <a:pt x="0" y="572864"/>
                </a:lnTo>
                <a:lnTo>
                  <a:pt x="2027835" y="572864"/>
                </a:lnTo>
                <a:lnTo>
                  <a:pt x="2027835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3" name="TextBox 13"/>
          <p:cNvSpPr txBox="1"/>
          <p:nvPr/>
        </p:nvSpPr>
        <p:spPr>
          <a:xfrm>
            <a:off x="3505200" y="8241926"/>
            <a:ext cx="4416293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9"/>
              </a:lnSpc>
              <a:spcBef>
                <a:spcPct val="0"/>
              </a:spcBef>
            </a:pPr>
            <a:r>
              <a:rPr lang="en-US" sz="3561" spc="149" dirty="0">
                <a:solidFill>
                  <a:srgbClr val="A3087B"/>
                </a:solidFill>
                <a:latin typeface="Marykate"/>
              </a:rPr>
              <a:t>EPN DE FROIDCHAPELLE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5521437" y="5714696"/>
            <a:ext cx="16465393" cy="913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89"/>
              </a:lnSpc>
            </a:pPr>
            <a:r>
              <a:rPr lang="en-US" sz="6144" spc="135">
                <a:solidFill>
                  <a:srgbClr val="000000"/>
                </a:solidFill>
                <a:latin typeface="Krabuler"/>
              </a:rPr>
              <a:t>Suivez nous !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9BE3025F-7EEA-6901-7A62-F7819319A3D2}"/>
              </a:ext>
            </a:extLst>
          </p:cNvPr>
          <p:cNvSpPr txBox="1"/>
          <p:nvPr/>
        </p:nvSpPr>
        <p:spPr>
          <a:xfrm>
            <a:off x="2051804" y="8803335"/>
            <a:ext cx="7323083" cy="902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39"/>
              </a:lnSpc>
              <a:spcBef>
                <a:spcPct val="0"/>
              </a:spcBef>
            </a:pPr>
            <a:r>
              <a:rPr lang="en-US" sz="2400" spc="149" dirty="0">
                <a:solidFill>
                  <a:srgbClr val="A3087B"/>
                </a:solidFill>
                <a:latin typeface="Marykate"/>
              </a:rPr>
              <a:t>PLUS D’INFORMATIONS : </a:t>
            </a:r>
            <a:br>
              <a:rPr lang="en-US" sz="2400" spc="149" dirty="0">
                <a:solidFill>
                  <a:srgbClr val="A3087B"/>
                </a:solidFill>
                <a:latin typeface="Marykate"/>
              </a:rPr>
            </a:br>
            <a:r>
              <a:rPr lang="en-US" sz="2400" spc="149" dirty="0">
                <a:solidFill>
                  <a:srgbClr val="A3087B"/>
                </a:solidFill>
                <a:latin typeface="Marykate"/>
              </a:rPr>
              <a:t>MIRGAUX LOUISE : 0474/40.05.88</a:t>
            </a:r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A2F3069C-04EF-6703-486D-A4B2D8B12397}"/>
              </a:ext>
            </a:extLst>
          </p:cNvPr>
          <p:cNvGrpSpPr/>
          <p:nvPr/>
        </p:nvGrpSpPr>
        <p:grpSpPr>
          <a:xfrm>
            <a:off x="713509" y="7505588"/>
            <a:ext cx="1868588" cy="1832498"/>
            <a:chOff x="0" y="0"/>
            <a:chExt cx="2046883" cy="2046883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C22D880E-D2E8-CB90-9B86-CF8D5C52D163}"/>
                </a:ext>
              </a:extLst>
            </p:cNvPr>
            <p:cNvSpPr/>
            <p:nvPr/>
          </p:nvSpPr>
          <p:spPr>
            <a:xfrm>
              <a:off x="0" y="0"/>
              <a:ext cx="2046883" cy="2046883"/>
            </a:xfrm>
            <a:custGeom>
              <a:avLst/>
              <a:gdLst/>
              <a:ahLst/>
              <a:cxnLst/>
              <a:rect l="l" t="t" r="r" b="b"/>
              <a:pathLst>
                <a:path w="2046883" h="2046883">
                  <a:moveTo>
                    <a:pt x="0" y="0"/>
                  </a:moveTo>
                  <a:lnTo>
                    <a:pt x="2046883" y="0"/>
                  </a:lnTo>
                  <a:lnTo>
                    <a:pt x="2046883" y="2046883"/>
                  </a:lnTo>
                  <a:lnTo>
                    <a:pt x="0" y="2046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 dirty="0"/>
            </a:p>
          </p:txBody>
        </p:sp>
      </p:grpSp>
      <p:sp>
        <p:nvSpPr>
          <p:cNvPr id="18" name="Freeform 10">
            <a:extLst>
              <a:ext uri="{FF2B5EF4-FFF2-40B4-BE49-F238E27FC236}">
                <a16:creationId xmlns:a16="http://schemas.microsoft.com/office/drawing/2014/main" id="{8A139549-F8E9-29D1-2782-56216EBB77F3}"/>
              </a:ext>
            </a:extLst>
          </p:cNvPr>
          <p:cNvSpPr/>
          <p:nvPr/>
        </p:nvSpPr>
        <p:spPr>
          <a:xfrm>
            <a:off x="713509" y="6846673"/>
            <a:ext cx="1868588" cy="2491413"/>
          </a:xfrm>
          <a:custGeom>
            <a:avLst/>
            <a:gdLst/>
            <a:ahLst/>
            <a:cxnLst/>
            <a:rect l="l" t="t" r="r" b="b"/>
            <a:pathLst>
              <a:path w="1775425" h="2399223">
                <a:moveTo>
                  <a:pt x="0" y="0"/>
                </a:moveTo>
                <a:lnTo>
                  <a:pt x="1775425" y="0"/>
                </a:lnTo>
                <a:lnTo>
                  <a:pt x="1775425" y="2399224"/>
                </a:lnTo>
                <a:lnTo>
                  <a:pt x="0" y="239922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262</Words>
  <Application>Microsoft Office PowerPoint</Application>
  <PresentationFormat>Personnalisé</PresentationFormat>
  <Paragraphs>35</Paragraphs>
  <Slides>7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Krabuler</vt:lpstr>
      <vt:lpstr>Marykate</vt:lpstr>
      <vt:lpstr>Calibri</vt:lpstr>
      <vt:lpstr>Arial</vt:lpstr>
      <vt:lpstr>Pompiere</vt:lpstr>
      <vt:lpstr>Krabuler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EPN</dc:title>
  <dc:creator>Fabienne Huegaerts</dc:creator>
  <cp:lastModifiedBy>Celine Rutten</cp:lastModifiedBy>
  <cp:revision>3</cp:revision>
  <dcterms:created xsi:type="dcterms:W3CDTF">2006-08-16T00:00:00Z</dcterms:created>
  <dcterms:modified xsi:type="dcterms:W3CDTF">2024-05-13T06:10:52Z</dcterms:modified>
  <dc:identifier>DAGDZ8UbMD4</dc:identifier>
</cp:coreProperties>
</file>